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76" r:id="rId3"/>
    <p:sldId id="257" r:id="rId4"/>
    <p:sldId id="258" r:id="rId5"/>
    <p:sldId id="266" r:id="rId6"/>
    <p:sldId id="267" r:id="rId7"/>
    <p:sldId id="274" r:id="rId8"/>
    <p:sldId id="268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74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 showGuides="1">
      <p:cViewPr varScale="1">
        <p:scale>
          <a:sx n="107" d="100"/>
          <a:sy n="107" d="100"/>
        </p:scale>
        <p:origin x="1760" y="168"/>
      </p:cViewPr>
      <p:guideLst>
        <p:guide orient="horz" pos="2674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0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8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0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9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1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1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70ECE-1982-CB4D-AE01-B9D1693BF5FC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0A416-06B9-FF44-BB41-B81234B36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Next Generation Science Standards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88" y="955719"/>
            <a:ext cx="6745464" cy="5059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1284" y="5576917"/>
            <a:ext cx="2935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Mercury News</a:t>
            </a:r>
          </a:p>
          <a:p>
            <a:r>
              <a:rPr lang="en-US" sz="2800" dirty="0" smtClean="0"/>
              <a:t>Friday, Nov 4 2016</a:t>
            </a:r>
            <a:endParaRPr lang="en-US" sz="2800" dirty="0"/>
          </a:p>
        </p:txBody>
      </p:sp>
      <p:sp>
        <p:nvSpPr>
          <p:cNvPr id="8" name="Left Arrow 7"/>
          <p:cNvSpPr/>
          <p:nvPr/>
        </p:nvSpPr>
        <p:spPr>
          <a:xfrm>
            <a:off x="5036408" y="1605916"/>
            <a:ext cx="1313845" cy="43797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036408" y="3383136"/>
            <a:ext cx="1313845" cy="43797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042828" y="4002704"/>
            <a:ext cx="1313845" cy="43797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96236" y="4085948"/>
            <a:ext cx="213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Real-world problems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96236" y="3295542"/>
            <a:ext cx="2472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Asking Questions</a:t>
            </a:r>
          </a:p>
          <a:p>
            <a:r>
              <a:rPr lang="en-US" dirty="0" smtClean="0"/>
              <a:t>Conducting Experiments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496236" y="1489124"/>
            <a:ext cx="2409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 – first state to adopt </a:t>
            </a:r>
          </a:p>
          <a:p>
            <a:r>
              <a:rPr lang="en-US" dirty="0" smtClean="0"/>
              <a:t>New framework, NGSS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0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/>
                <a:cs typeface="Candara"/>
              </a:rPr>
              <a:t>Why?</a:t>
            </a:r>
            <a:endParaRPr lang="en-US" b="1" dirty="0">
              <a:latin typeface="Candara"/>
              <a:cs typeface="Candar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05" y="1720523"/>
            <a:ext cx="6039853" cy="287821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Building STEM proficient students begins in elementary school.</a:t>
            </a:r>
          </a:p>
          <a:p>
            <a:r>
              <a:rPr lang="en-US" sz="2800" b="1" dirty="0" smtClean="0">
                <a:latin typeface="Candara"/>
                <a:cs typeface="Candara"/>
              </a:rPr>
              <a:t>STEM proficient students are logical thinkers who are technologically, scientifically, and mathematically literate.</a:t>
            </a:r>
          </a:p>
        </p:txBody>
      </p:sp>
    </p:spTree>
    <p:extLst>
      <p:ext uri="{BB962C8B-B14F-4D97-AF65-F5344CB8AC3E}">
        <p14:creationId xmlns:p14="http://schemas.microsoft.com/office/powerpoint/2010/main" val="26402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ndara"/>
                <a:cs typeface="Candara"/>
              </a:rPr>
              <a:t>Goal</a:t>
            </a:r>
            <a:endParaRPr lang="en-US" b="1" dirty="0">
              <a:latin typeface="Candara"/>
              <a:cs typeface="Candar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305" y="1880944"/>
            <a:ext cx="8700169" cy="4723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latin typeface="Candara"/>
                <a:cs typeface="Candara"/>
              </a:rPr>
              <a:t>By the end of 5</a:t>
            </a:r>
            <a:r>
              <a:rPr lang="en-US" sz="2800" b="1" baseline="30000" dirty="0" smtClean="0">
                <a:latin typeface="Candara"/>
                <a:cs typeface="Candara"/>
              </a:rPr>
              <a:t>th</a:t>
            </a:r>
            <a:r>
              <a:rPr lang="en-US" sz="2800" b="1" dirty="0" smtClean="0">
                <a:latin typeface="Candara"/>
                <a:cs typeface="Candara"/>
              </a:rPr>
              <a:t> grade, 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Candara"/>
                <a:cs typeface="Candara"/>
              </a:rPr>
              <a:t>S</a:t>
            </a:r>
            <a:r>
              <a:rPr lang="en-US" sz="2800" b="1" dirty="0" smtClean="0">
                <a:latin typeface="Candara"/>
                <a:cs typeface="Candara"/>
              </a:rPr>
              <a:t>tudents will master grade level STEM content, practices and processes.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ndara"/>
                <a:cs typeface="Candara"/>
              </a:rPr>
              <a:t>Students will integrate STEM concepts within other disciplines, answer complex questions and investigate global issues.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ndara"/>
                <a:cs typeface="Candara"/>
              </a:rPr>
              <a:t>Students will be able to meet real-world problems by engaging in meaningful and relevant inquiry-based, problem-based and project-based learning experiences.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andara"/>
              <a:cs typeface="Candara"/>
            </a:endParaRPr>
          </a:p>
          <a:p>
            <a:endParaRPr lang="en-US" sz="2800" b="1" dirty="0">
              <a:latin typeface="Candara"/>
              <a:cs typeface="Candara"/>
            </a:endParaRPr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2900" cy="1930400"/>
          </a:xfrm>
          <a:prstGeom prst="rect">
            <a:avLst/>
          </a:prstGeom>
        </p:spPr>
      </p:pic>
      <p:pic>
        <p:nvPicPr>
          <p:cNvPr id="10" name="Picture 9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412" y="93576"/>
            <a:ext cx="3129009" cy="18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607" y="2963650"/>
            <a:ext cx="8380987" cy="627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78870" y="274638"/>
            <a:ext cx="911605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ndara"/>
                <a:cs typeface="Candara"/>
              </a:rPr>
              <a:t>Grade 4 Physical Science Standards</a:t>
            </a:r>
            <a:endParaRPr lang="en-US" b="1" dirty="0">
              <a:latin typeface="Candara"/>
              <a:cs typeface="Candar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0552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andara"/>
                <a:cs typeface="Candara"/>
              </a:rPr>
              <a:t>Current </a:t>
            </a:r>
            <a:r>
              <a:rPr lang="en-US" sz="2800" dirty="0" smtClean="0">
                <a:latin typeface="Candara"/>
                <a:cs typeface="Candara"/>
              </a:rPr>
              <a:t>“Old” </a:t>
            </a:r>
            <a:r>
              <a:rPr lang="en-US" sz="3200" b="1" dirty="0" smtClean="0">
                <a:latin typeface="Candara"/>
                <a:cs typeface="Candara"/>
              </a:rPr>
              <a:t>Standards </a:t>
            </a:r>
          </a:p>
          <a:p>
            <a:r>
              <a:rPr lang="en-US" sz="3200" b="1" dirty="0" smtClean="0">
                <a:latin typeface="Candara"/>
                <a:cs typeface="Candara"/>
              </a:rPr>
              <a:t> </a:t>
            </a:r>
            <a:r>
              <a:rPr lang="en-US" sz="3200" b="1" i="1" dirty="0" smtClean="0">
                <a:latin typeface="Candara"/>
                <a:cs typeface="Candara"/>
              </a:rPr>
              <a:t>focus on ‘knowing content</a:t>
            </a:r>
            <a:r>
              <a:rPr lang="en-US" sz="3200" b="1" dirty="0" smtClean="0">
                <a:latin typeface="Candara"/>
                <a:cs typeface="Candara"/>
              </a:rPr>
              <a:t>’</a:t>
            </a:r>
            <a:endParaRPr lang="en-US" sz="3200" b="1" dirty="0">
              <a:latin typeface="Candara"/>
              <a:cs typeface="Candar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343846"/>
            <a:ext cx="3997508" cy="41966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Candara"/>
              <a:cs typeface="Candar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607" y="2135188"/>
            <a:ext cx="4558731" cy="44052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20" y="2115327"/>
            <a:ext cx="86868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Physical </a:t>
            </a:r>
            <a:r>
              <a:rPr lang="en-US" b="1" dirty="0" smtClean="0"/>
              <a:t>Sciences </a:t>
            </a:r>
            <a:endParaRPr lang="en-US" dirty="0"/>
          </a:p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/>
              <a:t>Electricity and magnetism are related effects that have many useful applications in everyday life. As a basis for understanding this concept: </a:t>
            </a:r>
          </a:p>
          <a:p>
            <a:r>
              <a:rPr lang="en-US" dirty="0"/>
              <a:t>a</a:t>
            </a:r>
            <a:r>
              <a:rPr lang="en-US" dirty="0" smtClean="0"/>
              <a:t>. </a:t>
            </a:r>
            <a:r>
              <a:rPr lang="en-US" dirty="0"/>
              <a:t> </a:t>
            </a:r>
            <a:r>
              <a:rPr lang="en-US" i="1" dirty="0"/>
              <a:t>Students </a:t>
            </a:r>
            <a:r>
              <a:rPr lang="en-US" b="1" i="1" dirty="0">
                <a:solidFill>
                  <a:srgbClr val="FF0000"/>
                </a:solidFill>
              </a:rPr>
              <a:t>know</a:t>
            </a:r>
            <a:r>
              <a:rPr lang="en-US" i="1" dirty="0"/>
              <a:t> </a:t>
            </a:r>
            <a:r>
              <a:rPr lang="en-US" b="1" dirty="0"/>
              <a:t>how to design and build simple series and parallel circuits </a:t>
            </a:r>
            <a:r>
              <a:rPr lang="en-US" dirty="0"/>
              <a:t>by using components such as wires, batteries, and bulbs. </a:t>
            </a:r>
          </a:p>
          <a:p>
            <a:r>
              <a:rPr lang="en-US" dirty="0"/>
              <a:t>b</a:t>
            </a:r>
            <a:r>
              <a:rPr lang="en-US" dirty="0" smtClean="0"/>
              <a:t>. </a:t>
            </a:r>
            <a:r>
              <a:rPr lang="en-US" dirty="0"/>
              <a:t> </a:t>
            </a:r>
            <a:r>
              <a:rPr lang="en-US" i="1" dirty="0"/>
              <a:t>Students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know</a:t>
            </a:r>
            <a:r>
              <a:rPr lang="en-US" b="1" dirty="0"/>
              <a:t> how to build a simple compass </a:t>
            </a:r>
            <a:r>
              <a:rPr lang="en-US" dirty="0"/>
              <a:t>and use it to detect magnetic </a:t>
            </a:r>
            <a:r>
              <a:rPr lang="en-US" dirty="0" err="1"/>
              <a:t>ef</a:t>
            </a:r>
            <a:r>
              <a:rPr lang="en-US" dirty="0"/>
              <a:t>­ </a:t>
            </a:r>
            <a:r>
              <a:rPr lang="en-US" dirty="0" err="1"/>
              <a:t>fects</a:t>
            </a:r>
            <a:r>
              <a:rPr lang="en-US" dirty="0"/>
              <a:t>, including Earth’s magnetic field. </a:t>
            </a:r>
          </a:p>
          <a:p>
            <a:r>
              <a:rPr lang="en-US" dirty="0"/>
              <a:t>c</a:t>
            </a:r>
            <a:r>
              <a:rPr lang="en-US" dirty="0" smtClean="0"/>
              <a:t>. </a:t>
            </a:r>
            <a:r>
              <a:rPr lang="en-US" dirty="0"/>
              <a:t> </a:t>
            </a:r>
            <a:r>
              <a:rPr lang="en-US" i="1" dirty="0"/>
              <a:t>Students</a:t>
            </a:r>
            <a:r>
              <a:rPr lang="en-US" b="1" i="1" dirty="0">
                <a:solidFill>
                  <a:srgbClr val="FF0000"/>
                </a:solidFill>
              </a:rPr>
              <a:t> know </a:t>
            </a:r>
            <a:r>
              <a:rPr lang="en-US" b="1" dirty="0"/>
              <a:t>electric currents produce magnetic fields and know how to build a simple electromagnet. </a:t>
            </a:r>
          </a:p>
          <a:p>
            <a:r>
              <a:rPr lang="en-US" dirty="0"/>
              <a:t>d</a:t>
            </a:r>
            <a:r>
              <a:rPr lang="en-US" dirty="0" smtClean="0"/>
              <a:t>. </a:t>
            </a:r>
            <a:r>
              <a:rPr lang="en-US" dirty="0"/>
              <a:t> </a:t>
            </a:r>
            <a:r>
              <a:rPr lang="en-US" i="1" dirty="0"/>
              <a:t>Students </a:t>
            </a:r>
            <a:r>
              <a:rPr lang="en-US" b="1" i="1" dirty="0">
                <a:solidFill>
                  <a:srgbClr val="FF0000"/>
                </a:solidFill>
              </a:rPr>
              <a:t>know</a:t>
            </a:r>
            <a:r>
              <a:rPr lang="en-US" b="1" dirty="0"/>
              <a:t> the role of electromagnets </a:t>
            </a:r>
            <a:r>
              <a:rPr lang="en-US" dirty="0"/>
              <a:t>in the construction of electric motors, electric generators, and simple devices, such as doorbells and earphones. </a:t>
            </a:r>
          </a:p>
          <a:p>
            <a:r>
              <a:rPr lang="en-US" dirty="0"/>
              <a:t>e. </a:t>
            </a:r>
            <a:r>
              <a:rPr lang="en-US" i="1" dirty="0"/>
              <a:t>Students </a:t>
            </a:r>
            <a:r>
              <a:rPr lang="en-US" b="1" i="1" dirty="0">
                <a:solidFill>
                  <a:srgbClr val="FF0000"/>
                </a:solidFill>
              </a:rPr>
              <a:t>know</a:t>
            </a:r>
            <a:r>
              <a:rPr lang="en-US" b="1" i="1" dirty="0"/>
              <a:t> </a:t>
            </a:r>
            <a:r>
              <a:rPr lang="en-US" b="1" dirty="0"/>
              <a:t>electrically charged objects attract or repel </a:t>
            </a:r>
            <a:r>
              <a:rPr lang="en-US" dirty="0"/>
              <a:t>each other.</a:t>
            </a:r>
            <a:br>
              <a:rPr lang="en-US" dirty="0"/>
            </a:br>
            <a:r>
              <a:rPr lang="en-US" dirty="0" smtClean="0"/>
              <a:t>F. </a:t>
            </a:r>
            <a:r>
              <a:rPr lang="en-US" i="1" dirty="0"/>
              <a:t>Students </a:t>
            </a:r>
            <a:r>
              <a:rPr lang="en-US" b="1" i="1" dirty="0">
                <a:solidFill>
                  <a:srgbClr val="FF0000"/>
                </a:solidFill>
              </a:rPr>
              <a:t>know</a:t>
            </a:r>
            <a:r>
              <a:rPr lang="en-US" i="1" dirty="0"/>
              <a:t> </a:t>
            </a:r>
            <a:r>
              <a:rPr lang="en-US" b="1" dirty="0"/>
              <a:t>that magnets have two poles </a:t>
            </a:r>
            <a:r>
              <a:rPr lang="en-US" dirty="0"/>
              <a:t>(north and south) and that like poles </a:t>
            </a:r>
          </a:p>
          <a:p>
            <a:r>
              <a:rPr lang="en-US" dirty="0"/>
              <a:t>repel each other while unlike poles attract each other.</a:t>
            </a:r>
            <a:br>
              <a:rPr lang="en-US" dirty="0"/>
            </a:br>
            <a:r>
              <a:rPr lang="en-US" dirty="0"/>
              <a:t>g. </a:t>
            </a:r>
            <a:r>
              <a:rPr lang="en-US" i="1" dirty="0"/>
              <a:t>Students </a:t>
            </a:r>
            <a:r>
              <a:rPr lang="en-US" b="1" i="1" dirty="0">
                <a:solidFill>
                  <a:srgbClr val="FF0000"/>
                </a:solidFill>
              </a:rPr>
              <a:t>know</a:t>
            </a:r>
            <a:r>
              <a:rPr lang="en-US" i="1" dirty="0"/>
              <a:t> </a:t>
            </a:r>
            <a:r>
              <a:rPr lang="en-US" b="1" dirty="0"/>
              <a:t>electrical energy can be converted to heat, light, and motion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75898" y="2730066"/>
            <a:ext cx="7342936" cy="3503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5898" y="3562219"/>
            <a:ext cx="7342936" cy="682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07312" y="81507"/>
            <a:ext cx="911605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ndara"/>
                <a:cs typeface="Candara"/>
              </a:rPr>
              <a:t>Grade 4 Physical Science Standards</a:t>
            </a:r>
            <a:endParaRPr lang="en-US" b="1" dirty="0">
              <a:latin typeface="Candara"/>
              <a:cs typeface="Candar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8056" y="91781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Candara"/>
                <a:cs typeface="Candara"/>
              </a:rPr>
              <a:t>NGSS – focus on ‘performance expectations’ </a:t>
            </a:r>
            <a:endParaRPr lang="en-US" sz="3200" b="1" dirty="0">
              <a:latin typeface="Candara"/>
              <a:cs typeface="Candar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343846"/>
            <a:ext cx="3997508" cy="419661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Candara"/>
              <a:cs typeface="Candar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607" y="2135188"/>
            <a:ext cx="4558731" cy="44052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atin typeface="Candara"/>
              <a:cs typeface="Candara"/>
            </a:endParaRPr>
          </a:p>
        </p:txBody>
      </p:sp>
      <p:pic>
        <p:nvPicPr>
          <p:cNvPr id="10" name="Picture 9" descr="ngss-ca-gr4-topic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4102"/>
            <a:ext cx="8102165" cy="62607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99926" y="1417638"/>
            <a:ext cx="5133160" cy="353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83787" y="3510220"/>
            <a:ext cx="598531" cy="2335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828" y="1766514"/>
            <a:ext cx="1635008" cy="2554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558ED5"/>
                </a:solidFill>
              </a:rPr>
              <a:t>Practices </a:t>
            </a:r>
            <a:r>
              <a:rPr lang="en-US" sz="1900" b="1" dirty="0" smtClean="0">
                <a:solidFill>
                  <a:srgbClr val="558ED5"/>
                </a:solidFill>
              </a:rPr>
              <a:t>“what we DO”</a:t>
            </a:r>
            <a:endParaRPr lang="en-US" sz="1900" b="1" dirty="0">
              <a:solidFill>
                <a:srgbClr val="558ED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6534" y="1766514"/>
            <a:ext cx="1635008" cy="25548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558ED5"/>
                </a:solidFill>
              </a:rPr>
              <a:t>Cross-cutting </a:t>
            </a:r>
            <a:r>
              <a:rPr lang="en-US" sz="2800" b="1" dirty="0" smtClean="0">
                <a:solidFill>
                  <a:srgbClr val="558ED5"/>
                </a:solidFill>
              </a:rPr>
              <a:t>Concepts</a:t>
            </a:r>
          </a:p>
          <a:p>
            <a:pPr algn="ctr"/>
            <a:r>
              <a:rPr lang="en-US" b="1" dirty="0" smtClean="0">
                <a:solidFill>
                  <a:srgbClr val="558ED5"/>
                </a:solidFill>
              </a:rPr>
              <a:t>“how we THINK about what we DO”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7595" y="3175342"/>
            <a:ext cx="1635008" cy="2503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Core Ideas “topic”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9828" y="306589"/>
            <a:ext cx="5991714" cy="1182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knowing, </a:t>
            </a:r>
            <a:r>
              <a:rPr lang="en-US" sz="2400" dirty="0" smtClean="0">
                <a:solidFill>
                  <a:schemeClr val="accent1"/>
                </a:solidFill>
              </a:rPr>
              <a:t>connecting, and applying </a:t>
            </a:r>
            <a:r>
              <a:rPr lang="en-US" sz="2400" dirty="0" smtClean="0">
                <a:solidFill>
                  <a:srgbClr val="262626"/>
                </a:solidFill>
              </a:rPr>
              <a:t>Science content </a:t>
            </a:r>
            <a:r>
              <a:rPr lang="en-US" sz="2400" dirty="0" smtClean="0">
                <a:solidFill>
                  <a:schemeClr val="accent1"/>
                </a:solidFill>
              </a:rPr>
              <a:t>across disciplinary boundaries and in their real-world lives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07" y="1618372"/>
            <a:ext cx="1345069" cy="1410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834" y="4496090"/>
            <a:ext cx="2617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Questioning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Models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Investigations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Applied Math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Arguments from Evidence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6150" y="4500207"/>
            <a:ext cx="179305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Patterns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Cause – Effect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Scale, Proportion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Stability, Change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Systems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94836" y="6004939"/>
            <a:ext cx="2748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Life, Earth, Physical Science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Engineering Design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9969" y="703735"/>
            <a:ext cx="3338354" cy="13922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andara"/>
                <a:cs typeface="Candara"/>
              </a:rPr>
              <a:t>NGSS Science &amp; Engineering 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Candara"/>
                <a:cs typeface="Candara"/>
              </a:rPr>
              <a:t>Practices</a:t>
            </a:r>
            <a:endParaRPr lang="en-US" sz="3200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68" y="2366228"/>
            <a:ext cx="3954157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000" dirty="0" smtClean="0"/>
              <a:t>Ask questions, define </a:t>
            </a:r>
            <a:r>
              <a:rPr lang="en-US" sz="2000" dirty="0"/>
              <a:t>problems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000" dirty="0" smtClean="0"/>
              <a:t>Develop </a:t>
            </a:r>
            <a:r>
              <a:rPr lang="en-US" sz="2000" dirty="0"/>
              <a:t>and </a:t>
            </a:r>
            <a:r>
              <a:rPr lang="en-US" sz="2000" dirty="0" smtClean="0"/>
              <a:t>use </a:t>
            </a:r>
            <a:r>
              <a:rPr lang="en-US" sz="2000" dirty="0"/>
              <a:t>models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3. </a:t>
            </a:r>
            <a:r>
              <a:rPr lang="en-US" sz="2000" dirty="0" smtClean="0"/>
              <a:t>	Plan and run investigations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4. </a:t>
            </a:r>
            <a:r>
              <a:rPr lang="en-US" sz="2000" dirty="0" smtClean="0"/>
              <a:t>	Analyze and interpret </a:t>
            </a:r>
            <a:r>
              <a:rPr lang="en-US" sz="2000" dirty="0"/>
              <a:t>data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5. </a:t>
            </a:r>
            <a:r>
              <a:rPr lang="en-US" sz="2000" dirty="0" smtClean="0"/>
              <a:t>	Use math </a:t>
            </a:r>
            <a:r>
              <a:rPr lang="en-US" sz="2000" dirty="0"/>
              <a:t>and </a:t>
            </a:r>
            <a:r>
              <a:rPr lang="en-US" sz="2000" dirty="0" smtClean="0"/>
              <a:t>computational    	thinking</a:t>
            </a:r>
            <a:endParaRPr lang="en-US" sz="2000" dirty="0"/>
          </a:p>
          <a:p>
            <a:pPr marL="457200" indent="-457200">
              <a:buAutoNum type="arabicPeriod" startAt="6"/>
            </a:pPr>
            <a:r>
              <a:rPr lang="en-US" sz="2000" dirty="0" smtClean="0"/>
              <a:t>Construct </a:t>
            </a:r>
            <a:r>
              <a:rPr lang="en-US" sz="2000" dirty="0"/>
              <a:t>explanations </a:t>
            </a:r>
            <a:r>
              <a:rPr lang="en-US" sz="2000" dirty="0" smtClean="0"/>
              <a:t>and design </a:t>
            </a:r>
            <a:r>
              <a:rPr lang="en-US" sz="2000" dirty="0"/>
              <a:t>solutions </a:t>
            </a:r>
          </a:p>
          <a:p>
            <a:pPr marL="457200" indent="-457200">
              <a:buAutoNum type="arabicPeriod" startAt="6"/>
            </a:pPr>
            <a:r>
              <a:rPr lang="en-US" sz="2000" dirty="0" smtClean="0"/>
              <a:t>Engage </a:t>
            </a:r>
            <a:r>
              <a:rPr lang="en-US" sz="2000" dirty="0"/>
              <a:t>in argument from evidence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8. </a:t>
            </a:r>
            <a:r>
              <a:rPr lang="en-US" sz="2000" dirty="0" smtClean="0"/>
              <a:t> 	Obtain, evaluate, </a:t>
            </a:r>
            <a:r>
              <a:rPr lang="en-US" sz="2000" dirty="0"/>
              <a:t>and </a:t>
            </a:r>
            <a:r>
              <a:rPr lang="en-US" sz="2000" dirty="0" smtClean="0"/>
              <a:t>	communicate </a:t>
            </a:r>
            <a:r>
              <a:rPr lang="en-US" sz="2000" dirty="0"/>
              <a:t>information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48967" y="703735"/>
            <a:ext cx="3327400" cy="13922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Candara"/>
                <a:cs typeface="Candara"/>
              </a:rPr>
              <a:t>NGSS Science &amp; Engineering 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Candara"/>
                <a:cs typeface="Candara"/>
              </a:rPr>
              <a:t>Cross-Cutting Concepts</a:t>
            </a:r>
            <a:endParaRPr lang="en-US" sz="3200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4977" y="2639013"/>
            <a:ext cx="3954157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Patterns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Cause &amp; Effect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Scale, Proportion, &amp; Quantity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Systems &amp; System Models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Energy &amp; Matter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Structure &amp; Function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Stability &amp; Change</a:t>
            </a:r>
          </a:p>
        </p:txBody>
      </p:sp>
    </p:spTree>
    <p:extLst>
      <p:ext uri="{BB962C8B-B14F-4D97-AF65-F5344CB8AC3E}">
        <p14:creationId xmlns:p14="http://schemas.microsoft.com/office/powerpoint/2010/main" val="31986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828" y="1766514"/>
            <a:ext cx="1635008" cy="2554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558ED5"/>
                </a:solidFill>
              </a:rPr>
              <a:t>Practices </a:t>
            </a:r>
            <a:r>
              <a:rPr lang="en-US" sz="1900" b="1" dirty="0" smtClean="0">
                <a:solidFill>
                  <a:srgbClr val="558ED5"/>
                </a:solidFill>
              </a:rPr>
              <a:t>“what we DO”</a:t>
            </a:r>
            <a:endParaRPr lang="en-US" sz="1900" b="1" dirty="0">
              <a:solidFill>
                <a:srgbClr val="558ED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6534" y="1766514"/>
            <a:ext cx="1635008" cy="25548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558ED5"/>
                </a:solidFill>
              </a:rPr>
              <a:t>Cross-cutting </a:t>
            </a:r>
            <a:r>
              <a:rPr lang="en-US" sz="2800" b="1" dirty="0" smtClean="0">
                <a:solidFill>
                  <a:srgbClr val="558ED5"/>
                </a:solidFill>
              </a:rPr>
              <a:t>Concepts</a:t>
            </a:r>
          </a:p>
          <a:p>
            <a:pPr algn="ctr"/>
            <a:r>
              <a:rPr lang="en-US" b="1" dirty="0" smtClean="0">
                <a:solidFill>
                  <a:srgbClr val="558ED5"/>
                </a:solidFill>
              </a:rPr>
              <a:t>“how we THINK about what we DO”</a:t>
            </a:r>
            <a:endParaRPr lang="en-US" b="1" dirty="0">
              <a:solidFill>
                <a:srgbClr val="558ED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7595" y="3175342"/>
            <a:ext cx="1635008" cy="2503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Core Ideas “topic”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9828" y="306589"/>
            <a:ext cx="5991714" cy="1182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Students knowing, </a:t>
            </a:r>
            <a:r>
              <a:rPr lang="en-US" sz="2400" dirty="0" smtClean="0">
                <a:solidFill>
                  <a:schemeClr val="accent1"/>
                </a:solidFill>
              </a:rPr>
              <a:t>connecting, and applying </a:t>
            </a:r>
            <a:r>
              <a:rPr lang="en-US" sz="2400" dirty="0" smtClean="0">
                <a:solidFill>
                  <a:srgbClr val="262626"/>
                </a:solidFill>
              </a:rPr>
              <a:t>Science content </a:t>
            </a:r>
            <a:r>
              <a:rPr lang="en-US" sz="2400" dirty="0" smtClean="0">
                <a:solidFill>
                  <a:schemeClr val="accent1"/>
                </a:solidFill>
              </a:rPr>
              <a:t>across disciplinary boundaries and in their real-world lives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07" y="1618372"/>
            <a:ext cx="1345069" cy="1410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834" y="4496090"/>
            <a:ext cx="26179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Questioning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Models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Investigations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Applied Math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Arguments from Evide</a:t>
            </a:r>
            <a:r>
              <a:rPr lang="en-US" dirty="0" smtClean="0"/>
              <a:t>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26150" y="4500207"/>
            <a:ext cx="179305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Patterns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Cause – Effect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Scale, Proportion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Stability, Change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Systems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94836" y="6004939"/>
            <a:ext cx="2748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Life, Earth, Physical Science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Engineering Design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347</Words>
  <Application>Microsoft Macintosh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Candara</vt:lpstr>
      <vt:lpstr>Office Theme</vt:lpstr>
      <vt:lpstr>NGSS</vt:lpstr>
      <vt:lpstr>PowerPoint Presentation</vt:lpstr>
      <vt:lpstr>Why?</vt:lpstr>
      <vt:lpstr>Goal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STEM Program Booksin Elementary</dc:title>
  <dc:creator>Mike Moultray</dc:creator>
  <cp:lastModifiedBy>Michelle Ahlstrom</cp:lastModifiedBy>
  <cp:revision>56</cp:revision>
  <dcterms:created xsi:type="dcterms:W3CDTF">2017-08-31T20:39:26Z</dcterms:created>
  <dcterms:modified xsi:type="dcterms:W3CDTF">2018-10-11T18:12:28Z</dcterms:modified>
</cp:coreProperties>
</file>